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6809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45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81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29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8269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40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934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518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04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785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07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452B94-05FB-427F-8306-27D540C67458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090407D-FD6A-4B0B-B3F9-6D401AB99A8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47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3C0F9-4ECC-58E7-0AC7-0B2BCD683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>
                <a:latin typeface="Bookman Old Style" panose="02050604050505020204" pitchFamily="18" charset="0"/>
              </a:rPr>
              <a:t>Разработка веб-приложения для антикафе «Странные дела»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2BA4F9-7304-2394-55BB-DC5F6197E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45" y="5286992"/>
            <a:ext cx="8045373" cy="1228099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latin typeface="Bookman Old Style" panose="02050604050505020204" pitchFamily="18" charset="0"/>
              </a:rPr>
              <a:t>Выполнили студенты группы 20Веб-2</a:t>
            </a:r>
          </a:p>
          <a:p>
            <a:pPr algn="l"/>
            <a:r>
              <a:rPr lang="ru-RU" sz="1800" dirty="0">
                <a:latin typeface="Bookman Old Style" panose="02050604050505020204" pitchFamily="18" charset="0"/>
              </a:rPr>
              <a:t>Кушнерук Александр</a:t>
            </a:r>
          </a:p>
          <a:p>
            <a:pPr algn="l"/>
            <a:r>
              <a:rPr lang="ru-RU" sz="1800" dirty="0">
                <a:latin typeface="Bookman Old Style" panose="02050604050505020204" pitchFamily="18" charset="0"/>
              </a:rPr>
              <a:t>Токарев Арсений</a:t>
            </a:r>
          </a:p>
        </p:txBody>
      </p:sp>
    </p:spTree>
    <p:extLst>
      <p:ext uri="{BB962C8B-B14F-4D97-AF65-F5344CB8AC3E}">
        <p14:creationId xmlns:p14="http://schemas.microsoft.com/office/powerpoint/2010/main" val="89083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A67ABAC-AB73-20B5-7106-968497D4EF3C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10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9077AB-916F-5E31-134B-7216E93D6793}"/>
              </a:ext>
            </a:extLst>
          </p:cNvPr>
          <p:cNvSpPr/>
          <p:nvPr/>
        </p:nvSpPr>
        <p:spPr>
          <a:xfrm>
            <a:off x="3129280" y="106680"/>
            <a:ext cx="5857240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Bookman Old Style" panose="02050604050505020204" pitchFamily="18" charset="0"/>
              </a:rPr>
              <a:t>Модульная схема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948BD5-ED24-1E92-FABC-D9C2DFF5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20" y="1148400"/>
            <a:ext cx="6664960" cy="55310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845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6101511-997B-B7EF-0A8B-90DE19A00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158" y="6067063"/>
            <a:ext cx="4874802" cy="632529"/>
          </a:xfrm>
        </p:spPr>
        <p:txBody>
          <a:bodyPr/>
          <a:lstStyle/>
          <a:p>
            <a:r>
              <a:rPr lang="ru-RU" sz="1800" b="0" dirty="0">
                <a:solidFill>
                  <a:schemeClr val="tx1"/>
                </a:solidFill>
                <a:latin typeface="Bookman Old Style" panose="02050604050505020204" pitchFamily="18" charset="0"/>
              </a:rPr>
              <a:t>Форма входа с корректными данными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6F39A4-8223-9DA1-8DE5-054A2C177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8576" y="1070802"/>
            <a:ext cx="7439660" cy="1429218"/>
          </a:xfrm>
        </p:spPr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тестирование на корректных данных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тестирование на некорректных данных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тестирование продукта на данных контрольного примера.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EFE881-80B0-49EE-2BF1-BDE4D9E9E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767" y="5560607"/>
            <a:ext cx="6177280" cy="1012913"/>
          </a:xfrm>
        </p:spPr>
        <p:txBody>
          <a:bodyPr/>
          <a:lstStyle/>
          <a:p>
            <a:r>
              <a:rPr lang="ru-RU" sz="2000" b="0" dirty="0">
                <a:solidFill>
                  <a:schemeClr val="tx1"/>
                </a:solidFill>
                <a:latin typeface="Bookman Old Style" panose="02050604050505020204" pitchFamily="18" charset="0"/>
              </a:rPr>
              <a:t>Результат входа с корректными данными</a:t>
            </a:r>
          </a:p>
          <a:p>
            <a:endParaRPr lang="ru-RU" b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6EE8DDE-21C7-7A94-AA2D-891A09C0076D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11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2419239-01A2-85B9-77E1-50CBA34BC77B}"/>
              </a:ext>
            </a:extLst>
          </p:cNvPr>
          <p:cNvSpPr/>
          <p:nvPr/>
        </p:nvSpPr>
        <p:spPr>
          <a:xfrm>
            <a:off x="2305778" y="106680"/>
            <a:ext cx="8006622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Протокол тестирования программного продукта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C4F7EC-69AF-2D41-FCFE-95775D01A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576" y="2872384"/>
            <a:ext cx="3318193" cy="26882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8CD1C6-9570-1E25-AE34-D4443200D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767" y="2472251"/>
            <a:ext cx="5564426" cy="2869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924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7A8CD57-B153-B157-2622-2E09A1BBA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3036" y="4756960"/>
            <a:ext cx="4800600" cy="632529"/>
          </a:xfrm>
        </p:spPr>
        <p:txBody>
          <a:bodyPr/>
          <a:lstStyle/>
          <a:p>
            <a:r>
              <a:rPr lang="ru-RU" sz="16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входа с некорректными данными</a:t>
            </a:r>
            <a:endParaRPr lang="ru-RU" sz="1600" b="0" dirty="0">
              <a:solidFill>
                <a:schemeClr val="tx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A3751A-5751-81DC-7D2E-B826B6B42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4163" y="2939862"/>
            <a:ext cx="4800600" cy="632529"/>
          </a:xfrm>
        </p:spPr>
        <p:txBody>
          <a:bodyPr/>
          <a:lstStyle/>
          <a:p>
            <a:r>
              <a:rPr lang="ru-RU" sz="16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Сообщение о вводе неправильных данных входа</a:t>
            </a:r>
            <a:endParaRPr lang="ru-RU" sz="1600" b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C5B04B-580B-9705-C32E-88970DF5DD6F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12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2B762AD-B02A-F527-DA16-57C9DCB80705}"/>
              </a:ext>
            </a:extLst>
          </p:cNvPr>
          <p:cNvSpPr/>
          <p:nvPr/>
        </p:nvSpPr>
        <p:spPr>
          <a:xfrm>
            <a:off x="2305778" y="106680"/>
            <a:ext cx="8006622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Протокол тестирования программного продукта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C9CAE21-24B3-5844-3AFF-7DBB654940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526"/>
          <a:stretch/>
        </p:blipFill>
        <p:spPr bwMode="auto">
          <a:xfrm>
            <a:off x="1443258" y="1553596"/>
            <a:ext cx="4265040" cy="2995612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E382951-E0C8-E1C2-8C41-A777F7488E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4163" y="1570123"/>
            <a:ext cx="4172532" cy="10860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089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88F9780-492A-D869-4810-71F6FBF99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2655" y="4562049"/>
            <a:ext cx="3166586" cy="1279542"/>
          </a:xfrm>
        </p:spPr>
        <p:txBody>
          <a:bodyPr/>
          <a:lstStyle/>
          <a:p>
            <a:r>
              <a:rPr lang="ru-RU" sz="1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Форма добавления комнаты с корректными данными</a:t>
            </a:r>
            <a:endParaRPr lang="ru-RU" sz="1400" i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770AE0E-F21D-5CC1-68E4-D4582B204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63305" y="1244969"/>
            <a:ext cx="2758581" cy="1360081"/>
          </a:xfrm>
        </p:spPr>
        <p:txBody>
          <a:bodyPr/>
          <a:lstStyle/>
          <a:p>
            <a:r>
              <a:rPr lang="ru-RU" sz="12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Вывод сообщения о успешном добавлении комнаты с корректными данными</a:t>
            </a:r>
            <a:endParaRPr lang="ru-RU" sz="1200" i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F0B9A5-47B5-7330-142A-D1D20FCA6D51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13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E083E7B-4DEA-902C-D53C-C6A5F1E4CF29}"/>
              </a:ext>
            </a:extLst>
          </p:cNvPr>
          <p:cNvSpPr/>
          <p:nvPr/>
        </p:nvSpPr>
        <p:spPr>
          <a:xfrm>
            <a:off x="2305778" y="106680"/>
            <a:ext cx="8006622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Протокол тестирования программного продукта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827ED6B-7B78-5B23-EF6B-3A2AE53846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4802" y="1383557"/>
            <a:ext cx="2736899" cy="29956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BBB91FDC-3754-A478-F11C-D4B4F42D15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54591" y="1261298"/>
            <a:ext cx="4239217" cy="12003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977AFD-8E2A-20CF-296B-6214D3976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591" y="2877094"/>
            <a:ext cx="5926323" cy="2918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D6C7EF-DFB2-387F-03D2-BC46712D320B}"/>
              </a:ext>
            </a:extLst>
          </p:cNvPr>
          <p:cNvSpPr txBox="1"/>
          <p:nvPr/>
        </p:nvSpPr>
        <p:spPr>
          <a:xfrm>
            <a:off x="4416648" y="5980475"/>
            <a:ext cx="640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Перенаправление администратора на главную страницу после ввода правильных данных</a:t>
            </a:r>
            <a:endParaRPr lang="ru-RU" sz="18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15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72BDB08-FC18-9DF4-A538-560DA6E56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720" y="4395990"/>
            <a:ext cx="3353223" cy="1305108"/>
          </a:xfrm>
        </p:spPr>
        <p:txBody>
          <a:bodyPr/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Форма редактирования комнаты с некорректными данными</a:t>
            </a:r>
            <a:endParaRPr lang="ru-RU" sz="1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873118-F40E-62C0-770D-51B4865E9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15597" y="1227024"/>
            <a:ext cx="3428165" cy="1305107"/>
          </a:xfrm>
        </p:spPr>
        <p:txBody>
          <a:bodyPr/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Вывод сообщения о неуспешном редактировании комнаты с некорректными данными</a:t>
            </a:r>
            <a:endParaRPr lang="ru-RU" sz="1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197730B-5FF7-4062-9D08-22E1B9235F0F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14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1D4F42-00C8-03E0-010D-88A09F01F0FA}"/>
              </a:ext>
            </a:extLst>
          </p:cNvPr>
          <p:cNvSpPr/>
          <p:nvPr/>
        </p:nvSpPr>
        <p:spPr>
          <a:xfrm>
            <a:off x="2305778" y="106680"/>
            <a:ext cx="8006622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Протокол тестирования программного продукта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89C0D42-27B1-3137-C703-F2B44DF8D2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3720" y="1227024"/>
            <a:ext cx="3119001" cy="29956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73384D2-99C4-1EBF-A175-C4A3066B86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16641" y="1227024"/>
            <a:ext cx="4124901" cy="13051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827143-D58B-F51F-142C-AC3C57A04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641" y="2913335"/>
            <a:ext cx="5940425" cy="29254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358F65-CC21-1594-A220-0E5E10083789}"/>
              </a:ext>
            </a:extLst>
          </p:cNvPr>
          <p:cNvSpPr txBox="1"/>
          <p:nvPr/>
        </p:nvSpPr>
        <p:spPr>
          <a:xfrm>
            <a:off x="4152721" y="6012134"/>
            <a:ext cx="6994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Перенаправление администратора на главную страницу после ввода неправильных данных</a:t>
            </a:r>
            <a:endParaRPr lang="ru-RU" b="1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452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59BF170-4214-7E85-1BEC-16BB76702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9300" y="3620420"/>
            <a:ext cx="2813957" cy="423130"/>
          </a:xfrm>
        </p:spPr>
        <p:txBody>
          <a:bodyPr/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1B5695-EE31-FE9C-ADFC-8CFD51A97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55637" y="3131570"/>
            <a:ext cx="4800600" cy="37684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входа и регистрации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F4C03D9-F008-9B16-4C70-418408FF04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48443" y="4181666"/>
            <a:ext cx="4800600" cy="1956547"/>
          </a:xfrm>
          <a:ln w="19050">
            <a:solidFill>
              <a:schemeClr val="tx1"/>
            </a:solidFill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0A7D69-1BB9-52D4-3D08-FAD090A6D76D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15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EEFD92-51D6-E169-747C-14A987051FA3}"/>
              </a:ext>
            </a:extLst>
          </p:cNvPr>
          <p:cNvSpPr/>
          <p:nvPr/>
        </p:nvSpPr>
        <p:spPr>
          <a:xfrm>
            <a:off x="2305778" y="106680"/>
            <a:ext cx="8006622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Руководство пользователя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784A544-8180-B724-C4F5-F047EC1B77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8443" y="1249527"/>
            <a:ext cx="4800600" cy="22327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CE46AA-264C-D6FC-3A62-F111E93ED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008" y="1031511"/>
            <a:ext cx="3678536" cy="19937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689175-1418-F21A-9C0F-25A2CB18C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115" y="3690826"/>
            <a:ext cx="3228321" cy="29382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861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31156D4-D611-3B4F-C4FF-0755F7229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802" y="4027842"/>
            <a:ext cx="4800600" cy="31626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комнаты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4A3232A-25F3-FBBB-AE08-C32B30BA3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0308" y="1146264"/>
            <a:ext cx="4800600" cy="2739266"/>
          </a:xfrm>
          <a:ln w="19050">
            <a:solidFill>
              <a:schemeClr val="tx1"/>
            </a:solidFill>
          </a:ln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67C5B4EE-B1AF-AFC3-A588-7107A78DE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5858" y="3697773"/>
            <a:ext cx="4800600" cy="448191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описания комнаты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646DFC5-9680-2338-A873-4EC52E1966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14258" y="4406398"/>
            <a:ext cx="6172200" cy="2073833"/>
          </a:xfrm>
          <a:ln w="19050">
            <a:solidFill>
              <a:schemeClr val="tx1"/>
            </a:solidFill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E4A6068-3A54-7558-9CEB-715515EA69FB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16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EECB6A-BABC-42AC-1F60-976D6DC5A5D5}"/>
              </a:ext>
            </a:extLst>
          </p:cNvPr>
          <p:cNvSpPr/>
          <p:nvPr/>
        </p:nvSpPr>
        <p:spPr>
          <a:xfrm>
            <a:off x="2305778" y="106680"/>
            <a:ext cx="8006622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Руководство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116710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F1C2B2C5-08AE-F995-91E9-BE374FA26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2272" y="5931868"/>
            <a:ext cx="4800600" cy="469962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Где нас найти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B405E557-5303-5F4C-EBD7-B2D259CD42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44492" y="1543536"/>
            <a:ext cx="7892329" cy="4084378"/>
          </a:xfrm>
          <a:ln w="19050">
            <a:solidFill>
              <a:schemeClr val="tx1"/>
            </a:solidFill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147987-49D3-4403-0509-1E155112843D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17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9378710-499D-3B07-43CF-07E18C589BA2}"/>
              </a:ext>
            </a:extLst>
          </p:cNvPr>
          <p:cNvSpPr/>
          <p:nvPr/>
        </p:nvSpPr>
        <p:spPr>
          <a:xfrm>
            <a:off x="2305778" y="106680"/>
            <a:ext cx="8006622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Руководство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220784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2AF8A32-F867-A853-283A-92B3DB98D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802" y="4428831"/>
            <a:ext cx="4800600" cy="458027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заявка на бронь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7816718-A603-794E-51F7-A7144AEFCF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99288" y="1411689"/>
            <a:ext cx="3836742" cy="2909300"/>
          </a:xfrm>
          <a:ln w="19050">
            <a:solidFill>
              <a:schemeClr val="tx1"/>
            </a:solidFill>
          </a:ln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9297C9D5-FC13-D187-4C96-44C66C751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5388429"/>
            <a:ext cx="4800600" cy="40464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мои заявки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8C74C9A8-80FD-21B4-3A37-144F65F378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65402" y="1884804"/>
            <a:ext cx="5358644" cy="3345368"/>
          </a:xfrm>
          <a:ln w="19050">
            <a:solidFill>
              <a:schemeClr val="tx1"/>
            </a:solidFill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4D27BF-80E6-E6A9-0853-73790C2CA652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9A6F190-6A5C-A6C8-6B1E-BFD1A4E38762}"/>
              </a:ext>
            </a:extLst>
          </p:cNvPr>
          <p:cNvSpPr/>
          <p:nvPr/>
        </p:nvSpPr>
        <p:spPr>
          <a:xfrm>
            <a:off x="2305778" y="106680"/>
            <a:ext cx="8006622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Руководство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90162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55E69C5-4645-369A-BD71-1CA60C908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163" y="4005923"/>
            <a:ext cx="4800600" cy="371991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Управление заявками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5E28F70-49E6-9A1F-61C8-D3849CFBF4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9163" y="1596290"/>
            <a:ext cx="5457969" cy="2275260"/>
          </a:xfrm>
          <a:ln w="19050">
            <a:solidFill>
              <a:schemeClr val="tx1"/>
            </a:solidFill>
          </a:ln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A60BBC81-5180-1406-2821-72F355650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53906" y="5848582"/>
            <a:ext cx="4800600" cy="316264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заявки клиентов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BE0427F-3926-64B7-9BD5-29F8D7BCF0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53906" y="3006611"/>
            <a:ext cx="4800600" cy="2742607"/>
          </a:xfrm>
          <a:ln w="19050">
            <a:solidFill>
              <a:schemeClr val="tx1"/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F56EFB8-34C2-81C3-03D4-4EBD774ACE5A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19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4A640FC-BD19-16F7-8E5C-7B886FA5E8D7}"/>
              </a:ext>
            </a:extLst>
          </p:cNvPr>
          <p:cNvSpPr/>
          <p:nvPr/>
        </p:nvSpPr>
        <p:spPr>
          <a:xfrm>
            <a:off x="2305778" y="106680"/>
            <a:ext cx="8006622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Руководство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91240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8F785773-C331-7E13-E67A-79D2B089F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1678" y="1540911"/>
            <a:ext cx="4800600" cy="3776178"/>
          </a:xfrm>
          <a:ln w="28575">
            <a:solidFill>
              <a:srgbClr val="C00000"/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работы 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является автоматизация бронирования помещений размещенном на будущем сайте с использованием баз данных, а также информации о самом антикафе для привлечения большего числа посетителей, и для более быстрого, и легкого обслуживания клиентов. 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152C8DA-E3EB-AAA3-AC7A-71FB47C231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35464" y="1529529"/>
            <a:ext cx="4800600" cy="4430794"/>
          </a:xfrm>
          <a:ln w="28575">
            <a:solidFill>
              <a:srgbClr val="C00000"/>
            </a:solidFill>
          </a:ln>
        </p:spPr>
        <p:txBody>
          <a:bodyPr>
            <a:normAutofit fontScale="62500" lnSpcReduction="20000"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</a:t>
            </a: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группового проекта:</a:t>
            </a:r>
          </a:p>
          <a:p>
            <a:pPr lvl="0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>
                <a:tab pos="540385" algn="l"/>
              </a:tabLst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предметную область ИС;</a:t>
            </a:r>
          </a:p>
          <a:p>
            <a:pPr lvl="0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>
                <a:tab pos="540385" algn="l"/>
              </a:tabLst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АИС;</a:t>
            </a:r>
          </a:p>
          <a:p>
            <a:pPr lvl="0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>
                <a:tab pos="540385" algn="l"/>
              </a:tabLst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БД;</a:t>
            </a:r>
          </a:p>
          <a:p>
            <a:pPr lvl="0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>
                <a:tab pos="540385" algn="l"/>
              </a:tabLst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программные модули;</a:t>
            </a:r>
          </a:p>
          <a:p>
            <a:pPr lvl="0">
              <a:lnSpc>
                <a:spcPct val="150000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>
                <a:tab pos="540385" algn="l"/>
              </a:tabLst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тестирование АИС;</a:t>
            </a:r>
          </a:p>
          <a:p>
            <a:pPr lvl="0">
              <a:lnSpc>
                <a:spcPct val="150000"/>
              </a:lnSpc>
              <a:spcAft>
                <a:spcPts val="800"/>
              </a:spcAft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tabLst>
                <a:tab pos="540385" algn="l"/>
              </a:tabLst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написать сопроводительные документы.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23F789-C826-BA0C-BCE4-4FB59792D4AC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02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A688BAC-B828-1959-85F0-0A79838CB6C1}"/>
              </a:ext>
            </a:extLst>
          </p:cNvPr>
          <p:cNvSpPr/>
          <p:nvPr/>
        </p:nvSpPr>
        <p:spPr>
          <a:xfrm>
            <a:off x="4175144" y="106680"/>
            <a:ext cx="4074160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Цели и задачи групповой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6479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21D74EB-BCD9-0D88-273E-E7A09B00D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307" y="2974321"/>
            <a:ext cx="5007608" cy="339333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управления комнатами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B7CCFA0-38F5-F919-E630-BBAB160B6E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1678" y="3429000"/>
            <a:ext cx="6483992" cy="2781300"/>
          </a:xfrm>
          <a:ln w="19050">
            <a:solidFill>
              <a:schemeClr val="tx1"/>
            </a:solidFill>
          </a:ln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08F5764E-7923-9F85-6640-A94705FFD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089" y="1160325"/>
            <a:ext cx="5427507" cy="339333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редактирования комнаты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8C62667B-DF46-5980-FC27-DA9DD7C08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132767" y="1646182"/>
            <a:ext cx="3392704" cy="2995612"/>
          </a:xfrm>
          <a:ln w="19050">
            <a:solidFill>
              <a:schemeClr val="tx1"/>
            </a:solidFill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3DD4D18-2EFA-0DD2-A470-047AE4E5E005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20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85C1AAC-2ECA-ABAF-7088-9F0CE5B830ED}"/>
              </a:ext>
            </a:extLst>
          </p:cNvPr>
          <p:cNvSpPr/>
          <p:nvPr/>
        </p:nvSpPr>
        <p:spPr>
          <a:xfrm>
            <a:off x="2305778" y="106680"/>
            <a:ext cx="8006622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Руководство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3846753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57F5D3D6-E86A-FBE0-84F1-02C3747F4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802" y="1181610"/>
            <a:ext cx="5541007" cy="344058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добавления сотрудников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D0ACB96-2581-DF83-8EFF-CDBC3CBAE6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1673" y="1754778"/>
            <a:ext cx="3923469" cy="4661929"/>
          </a:xfrm>
          <a:ln w="19050">
            <a:solidFill>
              <a:schemeClr val="tx1"/>
            </a:solidFill>
          </a:ln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A47327D1-491C-162F-3D83-8F78418CF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09227" y="6221551"/>
            <a:ext cx="5978076" cy="403419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редактирования сотрудников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47EAF34-2DF9-6B48-44BE-D8287595F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16859" y="1115871"/>
            <a:ext cx="4071627" cy="4915533"/>
          </a:xfrm>
          <a:ln w="19050">
            <a:solidFill>
              <a:schemeClr val="tx1"/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71E6201-BB58-FBD9-9385-EE25FF37E86E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21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CAA2299-D19C-65FC-6104-5A4E1EAD7026}"/>
              </a:ext>
            </a:extLst>
          </p:cNvPr>
          <p:cNvSpPr/>
          <p:nvPr/>
        </p:nvSpPr>
        <p:spPr>
          <a:xfrm>
            <a:off x="2305778" y="106680"/>
            <a:ext cx="8006622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Руководство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4198004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CC056-8020-13BA-FA6B-ACF149BA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449" y="1307670"/>
            <a:ext cx="10178322" cy="520198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выполнения </a:t>
            </a:r>
            <a:r>
              <a:rPr lang="ru-RU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 </a:t>
            </a:r>
            <a:r>
              <a:rPr lang="ru-RU" sz="18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нами</a:t>
            </a:r>
            <a:r>
              <a:rPr lang="ru-RU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были разработаны структура и алгоритм работы АИС для брони помещений «Странные дела». Результатом работы стало создание программного продукта, написанного на языках программирования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PHP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использованием СУБД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предназначенного для работы в браузерах любой операционной системы.</a:t>
            </a:r>
            <a:b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Была проведена проверка и отладочное тестирование информационной системы. По результатам отладочного тестирования были устранены некоторые недостатки. </a:t>
            </a:r>
            <a:b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системы на основании данных контрольного примера были получены результаты, которые полностью совпали с выходной информацией контрольного примера.</a:t>
            </a:r>
            <a:b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было написано руководство пользователя и разработаны меры по обеспечению защиты информации.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43B4C-784F-FB37-072D-491F4A03C9C8}"/>
              </a:ext>
            </a:extLst>
          </p:cNvPr>
          <p:cNvSpPr txBox="1"/>
          <p:nvPr/>
        </p:nvSpPr>
        <p:spPr>
          <a:xfrm>
            <a:off x="4016829" y="174172"/>
            <a:ext cx="3978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latin typeface="Bookman Old Style" panose="02050604050505020204" pitchFamily="18" charset="0"/>
              </a:rPr>
              <a:t>Заключение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FFAB7F5-3024-0455-6CF1-538D68EF0A90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10288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8B95027-2496-5185-48D2-4BA3310D9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Bookman Old Style" panose="020506040505050202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5554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D8FF3D7-C1F6-27B4-1210-0FBAC1D5CAE3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03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42017A1-6368-3D4B-20F4-9DE1F0B06E18}"/>
              </a:ext>
            </a:extLst>
          </p:cNvPr>
          <p:cNvSpPr/>
          <p:nvPr/>
        </p:nvSpPr>
        <p:spPr>
          <a:xfrm>
            <a:off x="4058920" y="106680"/>
            <a:ext cx="4074160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Диаграмма прецедентов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D9C8D0-4598-7A2F-FBF8-43D9F85A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87" y="1278293"/>
            <a:ext cx="7960425" cy="51482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763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13899FD-D816-3992-82C7-8EF6BF687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9540" y="1971040"/>
            <a:ext cx="6927580" cy="3619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Входными данными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задачи являются: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пользователе;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помещении;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об бронируемом помещении.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BD792E-EF76-AFFA-774D-32720F0BC97E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04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37D32F2-3CA1-E66E-F6D4-5E7BD0DDCB59}"/>
              </a:ext>
            </a:extLst>
          </p:cNvPr>
          <p:cNvSpPr/>
          <p:nvPr/>
        </p:nvSpPr>
        <p:spPr>
          <a:xfrm>
            <a:off x="3129280" y="106680"/>
            <a:ext cx="5857240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Описание входной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22248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533CF0F-60BF-89E8-0637-3E77F6D2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314" y="5484697"/>
            <a:ext cx="5234940" cy="367463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Bookman Old Style" panose="02050604050505020204" pitchFamily="18" charset="0"/>
              </a:rPr>
              <a:t>Шаблон</a:t>
            </a:r>
            <a:r>
              <a:rPr lang="ru-RU" sz="2000" dirty="0"/>
              <a:t> </a:t>
            </a:r>
            <a:r>
              <a:rPr lang="ru-RU" sz="2000" dirty="0">
                <a:latin typeface="Bookman Old Style" panose="02050604050505020204" pitchFamily="18" charset="0"/>
              </a:rPr>
              <a:t>списка помещения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2CEB8B6-3B73-CA8C-C323-31E092A482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6062" y="1496888"/>
            <a:ext cx="4937218" cy="2295607"/>
          </a:xfrm>
          <a:ln w="28575">
            <a:solidFill>
              <a:schemeClr val="tx1"/>
            </a:solidFill>
          </a:ln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6E6C222D-31E7-749D-AED1-B95C6AE307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2314" y="2406462"/>
            <a:ext cx="5008412" cy="2922061"/>
          </a:xfrm>
          <a:ln w="28575">
            <a:solidFill>
              <a:schemeClr val="tx1"/>
            </a:solidFill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7DC718A-3A0A-752F-D34A-BB2ECEA3A113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05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B0241B6-FDDD-E62F-9ABC-1F89DDAE2510}"/>
              </a:ext>
            </a:extLst>
          </p:cNvPr>
          <p:cNvSpPr/>
          <p:nvPr/>
        </p:nvSpPr>
        <p:spPr>
          <a:xfrm>
            <a:off x="3129280" y="106680"/>
            <a:ext cx="5857240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Описание выходной информации</a:t>
            </a:r>
          </a:p>
        </p:txBody>
      </p:sp>
      <p:sp>
        <p:nvSpPr>
          <p:cNvPr id="12" name="Заголовок 4">
            <a:extLst>
              <a:ext uri="{FF2B5EF4-FFF2-40B4-BE49-F238E27FC236}">
                <a16:creationId xmlns:a16="http://schemas.microsoft.com/office/drawing/2014/main" id="{8D17D200-20AD-A4AC-53F9-7050A7DC2294}"/>
              </a:ext>
            </a:extLst>
          </p:cNvPr>
          <p:cNvSpPr txBox="1">
            <a:spLocks/>
          </p:cNvSpPr>
          <p:nvPr/>
        </p:nvSpPr>
        <p:spPr>
          <a:xfrm>
            <a:off x="986062" y="3969420"/>
            <a:ext cx="3975100" cy="367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Bookman Old Style" panose="02050604050505020204" pitchFamily="18" charset="0"/>
              </a:rPr>
              <a:t>Шаблон</a:t>
            </a:r>
            <a:r>
              <a:rPr lang="ru-RU" sz="2000" dirty="0"/>
              <a:t> </a:t>
            </a:r>
            <a:r>
              <a:rPr lang="ru-RU" sz="2000" dirty="0">
                <a:latin typeface="Bookman Old Style" panose="02050604050505020204" pitchFamily="18" charset="0"/>
              </a:rPr>
              <a:t>Чека брони</a:t>
            </a:r>
          </a:p>
        </p:txBody>
      </p:sp>
    </p:spTree>
    <p:extLst>
      <p:ext uri="{BB962C8B-B14F-4D97-AF65-F5344CB8AC3E}">
        <p14:creationId xmlns:p14="http://schemas.microsoft.com/office/powerpoint/2010/main" val="300894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ED8BD4D-2DBC-09A2-7F7A-E950010EB819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06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AC384A-E526-296B-D256-DC616BCE5F84}"/>
              </a:ext>
            </a:extLst>
          </p:cNvPr>
          <p:cNvSpPr/>
          <p:nvPr/>
        </p:nvSpPr>
        <p:spPr>
          <a:xfrm>
            <a:off x="3129280" y="106680"/>
            <a:ext cx="5857240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Схема отношений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FBA618-7E79-1970-90F9-EA500CFF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80" y="1719580"/>
            <a:ext cx="10261639" cy="4457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083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B92C7D6-5673-EEE8-64E2-7DA6B3001CC2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07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A7B9E9-C6EB-ACAF-1DCE-DFEBE793E75A}"/>
              </a:ext>
            </a:extLst>
          </p:cNvPr>
          <p:cNvSpPr/>
          <p:nvPr/>
        </p:nvSpPr>
        <p:spPr>
          <a:xfrm>
            <a:off x="2787046" y="106679"/>
            <a:ext cx="6654800" cy="119604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Bookman Old Style" panose="02050604050505020204" pitchFamily="18" charset="0"/>
              </a:rPr>
              <a:t>Средствами разработки при создании веб-приложения являются</a:t>
            </a:r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4F60EEDF-6E6C-E21A-EEE4-3E26A01ACC87}"/>
              </a:ext>
            </a:extLst>
          </p:cNvPr>
          <p:cNvSpPr/>
          <p:nvPr/>
        </p:nvSpPr>
        <p:spPr>
          <a:xfrm>
            <a:off x="708250" y="2240896"/>
            <a:ext cx="2569029" cy="3265714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11">
            <a:extLst>
              <a:ext uri="{FF2B5EF4-FFF2-40B4-BE49-F238E27FC236}">
                <a16:creationId xmlns:a16="http://schemas.microsoft.com/office/drawing/2014/main" id="{AA87CDC3-7A1B-EA07-F35F-CCF9758FEFBA}"/>
              </a:ext>
            </a:extLst>
          </p:cNvPr>
          <p:cNvSpPr/>
          <p:nvPr/>
        </p:nvSpPr>
        <p:spPr>
          <a:xfrm>
            <a:off x="3490155" y="2240896"/>
            <a:ext cx="2569029" cy="3265714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B70D60D5-0F92-EACF-13CE-AB368C4D1925}"/>
              </a:ext>
            </a:extLst>
          </p:cNvPr>
          <p:cNvSpPr/>
          <p:nvPr/>
        </p:nvSpPr>
        <p:spPr>
          <a:xfrm>
            <a:off x="6272060" y="2240896"/>
            <a:ext cx="2569029" cy="3265714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3">
            <a:extLst>
              <a:ext uri="{FF2B5EF4-FFF2-40B4-BE49-F238E27FC236}">
                <a16:creationId xmlns:a16="http://schemas.microsoft.com/office/drawing/2014/main" id="{0E9F60E8-E684-DCC2-449E-CE0C38040FF2}"/>
              </a:ext>
            </a:extLst>
          </p:cNvPr>
          <p:cNvSpPr/>
          <p:nvPr/>
        </p:nvSpPr>
        <p:spPr>
          <a:xfrm>
            <a:off x="9053965" y="2240896"/>
            <a:ext cx="2569029" cy="3265714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FAED3-2030-9EFC-D09A-B3E78CCDB98A}"/>
              </a:ext>
            </a:extLst>
          </p:cNvPr>
          <p:cNvSpPr txBox="1"/>
          <p:nvPr/>
        </p:nvSpPr>
        <p:spPr>
          <a:xfrm>
            <a:off x="1494229" y="4683323"/>
            <a:ext cx="99706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5223"/>
                </a:solidFill>
                <a:latin typeface="Lato" panose="020F0502020204030203" pitchFamily="34" charset="0"/>
              </a:rPr>
              <a:t>HTML</a:t>
            </a:r>
          </a:p>
        </p:txBody>
      </p:sp>
      <p:grpSp>
        <p:nvGrpSpPr>
          <p:cNvPr id="10" name="그룹 68">
            <a:extLst>
              <a:ext uri="{FF2B5EF4-FFF2-40B4-BE49-F238E27FC236}">
                <a16:creationId xmlns:a16="http://schemas.microsoft.com/office/drawing/2014/main" id="{77F41B1A-B8CB-56F6-AFE1-57C13B5579DD}"/>
              </a:ext>
            </a:extLst>
          </p:cNvPr>
          <p:cNvGrpSpPr/>
          <p:nvPr/>
        </p:nvGrpSpPr>
        <p:grpSpPr>
          <a:xfrm>
            <a:off x="4446782" y="4052865"/>
            <a:ext cx="626775" cy="1061346"/>
            <a:chOff x="1679377" y="3818431"/>
            <a:chExt cx="626775" cy="10613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39AE60-84F2-D527-2DDF-E7E89BB7C6C3}"/>
                </a:ext>
              </a:extLst>
            </p:cNvPr>
            <p:cNvSpPr txBox="1"/>
            <p:nvPr/>
          </p:nvSpPr>
          <p:spPr>
            <a:xfrm>
              <a:off x="1679377" y="4448890"/>
              <a:ext cx="62677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A5223"/>
                  </a:solidFill>
                  <a:latin typeface="Lato" panose="020F0502020204030203" pitchFamily="34" charset="0"/>
                </a:rPr>
                <a:t>CSS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6B0D4D-3A49-1DA3-4B08-5D9441BF34F3}"/>
                </a:ext>
              </a:extLst>
            </p:cNvPr>
            <p:cNvSpPr txBox="1"/>
            <p:nvPr/>
          </p:nvSpPr>
          <p:spPr>
            <a:xfrm>
              <a:off x="1992733" y="3818431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5223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DFB3A46-A17D-62FA-B309-1D7D391B187B}"/>
              </a:ext>
            </a:extLst>
          </p:cNvPr>
          <p:cNvSpPr txBox="1"/>
          <p:nvPr/>
        </p:nvSpPr>
        <p:spPr>
          <a:xfrm>
            <a:off x="7201508" y="4683323"/>
            <a:ext cx="71013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5223"/>
                </a:solidFill>
                <a:latin typeface="Lato" panose="020F0502020204030203" pitchFamily="34" charset="0"/>
              </a:rPr>
              <a:t>PHP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C67CA-EFDC-5246-ED95-8539A405A20F}"/>
              </a:ext>
            </a:extLst>
          </p:cNvPr>
          <p:cNvSpPr txBox="1"/>
          <p:nvPr/>
        </p:nvSpPr>
        <p:spPr>
          <a:xfrm>
            <a:off x="9546263" y="4683323"/>
            <a:ext cx="163666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5223"/>
                </a:solidFill>
                <a:latin typeface="Lato" panose="020F0502020204030203" pitchFamily="34" charset="0"/>
              </a:rPr>
              <a:t>JavaScript</a:t>
            </a:r>
          </a:p>
        </p:txBody>
      </p:sp>
      <p:pic>
        <p:nvPicPr>
          <p:cNvPr id="15" name="Picture 6" descr="https://pic.onlinewebfonts.com/svg/img_5360.png">
            <a:extLst>
              <a:ext uri="{FF2B5EF4-FFF2-40B4-BE49-F238E27FC236}">
                <a16:creationId xmlns:a16="http://schemas.microsoft.com/office/drawing/2014/main" id="{AC8EE44F-8F5E-E981-853B-0FB8D5B14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02" y="2644924"/>
            <a:ext cx="1467844" cy="165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cdn.onlinewebfonts.com/svg/download_52080.png">
            <a:extLst>
              <a:ext uri="{FF2B5EF4-FFF2-40B4-BE49-F238E27FC236}">
                <a16:creationId xmlns:a16="http://schemas.microsoft.com/office/drawing/2014/main" id="{EA3BA81C-7B3C-9E02-9EEC-81F921178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957" y="2582292"/>
            <a:ext cx="1459340" cy="164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0" descr="https://myeditor.ru/wp-content/uploads/8/d/5/8d59c77bec29f08d36d63b1e3e3bfd7b.png">
            <a:extLst>
              <a:ext uri="{FF2B5EF4-FFF2-40B4-BE49-F238E27FC236}">
                <a16:creationId xmlns:a16="http://schemas.microsoft.com/office/drawing/2014/main" id="{62F4A69B-9541-4F2A-3454-8F6BB44D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477" y="2271651"/>
            <a:ext cx="2614265" cy="24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6" descr="https://www.bryan-myers.com/images/4x3/javascript.png">
            <a:extLst>
              <a:ext uri="{FF2B5EF4-FFF2-40B4-BE49-F238E27FC236}">
                <a16:creationId xmlns:a16="http://schemas.microsoft.com/office/drawing/2014/main" id="{8ED82C76-DF60-7BA6-D9F5-019DC0701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238" y="2579397"/>
            <a:ext cx="2200716" cy="16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32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D0F64E-3A36-362D-CAD8-635705B681E1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08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2F3CCF9-D5C2-7CBE-C234-3B3D110ADA44}"/>
              </a:ext>
            </a:extLst>
          </p:cNvPr>
          <p:cNvSpPr/>
          <p:nvPr/>
        </p:nvSpPr>
        <p:spPr>
          <a:xfrm>
            <a:off x="3129280" y="106680"/>
            <a:ext cx="5857240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Bookman Old Style" panose="02050604050505020204" pitchFamily="18" charset="0"/>
              </a:rPr>
              <a:t>Модульная схема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9240DE-09E2-ABCC-234C-D4504C36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41" y="1239202"/>
            <a:ext cx="8220317" cy="55121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36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D768BE-49B2-DD2C-E0CF-9DD22C8FD5D1}"/>
              </a:ext>
            </a:extLst>
          </p:cNvPr>
          <p:cNvSpPr/>
          <p:nvPr/>
        </p:nvSpPr>
        <p:spPr>
          <a:xfrm>
            <a:off x="0" y="0"/>
            <a:ext cx="1064802" cy="9525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Bookman Old Style" panose="02050604050505020204" pitchFamily="18" charset="0"/>
              </a:rPr>
              <a:t>09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D4C3071-1299-7D0F-83BE-AB28275B698F}"/>
              </a:ext>
            </a:extLst>
          </p:cNvPr>
          <p:cNvSpPr/>
          <p:nvPr/>
        </p:nvSpPr>
        <p:spPr>
          <a:xfrm>
            <a:off x="3129280" y="106680"/>
            <a:ext cx="5857240" cy="7391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Bookman Old Style" panose="02050604050505020204" pitchFamily="18" charset="0"/>
              </a:rPr>
              <a:t>Модульная схема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C1F196-B9A1-2BBB-A1B4-E34CC6DB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60" y="1037648"/>
            <a:ext cx="7345680" cy="5713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8338411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Желтый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375</TotalTime>
  <Words>419</Words>
  <Application>Microsoft Office PowerPoint</Application>
  <PresentationFormat>Широкоэкранный</PresentationFormat>
  <Paragraphs>92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Arial</vt:lpstr>
      <vt:lpstr>Bookman Old Style</vt:lpstr>
      <vt:lpstr>Calibri</vt:lpstr>
      <vt:lpstr>Corbel</vt:lpstr>
      <vt:lpstr>Gill Sans MT</vt:lpstr>
      <vt:lpstr>Impact</vt:lpstr>
      <vt:lpstr>Lato</vt:lpstr>
      <vt:lpstr>Lato Black</vt:lpstr>
      <vt:lpstr>Times New Roman</vt:lpstr>
      <vt:lpstr>Эмблема</vt:lpstr>
      <vt:lpstr>Разработка веб-приложения для антикафе «Странные дела»</vt:lpstr>
      <vt:lpstr>Презентация PowerPoint</vt:lpstr>
      <vt:lpstr>Презентация PowerPoint</vt:lpstr>
      <vt:lpstr>Презентация PowerPoint</vt:lpstr>
      <vt:lpstr>Шаблон списка помещения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процессе выполнения проекта нами были разработаны структура и алгоритм работы АИС для брони помещений «Странные дела». Результатом работы стало создание программного продукта, написанного на языках программирования PHP, JavaScript с использованием СУБД MySQL, предназначенного для работы в браузерах любой операционной системы. Была проведена проверка и отладочное тестирование информационной системы. По результатам отладочного тестирования были устранены некоторые недостатки.  С помощью системы на основании данных контрольного примера были получены результаты, которые полностью совпали с выходной информацией контрольного примера. Также было написано руководство пользователя и разработаны меры по обеспечению защиты информации.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36</cp:revision>
  <dcterms:created xsi:type="dcterms:W3CDTF">2023-06-25T04:27:19Z</dcterms:created>
  <dcterms:modified xsi:type="dcterms:W3CDTF">2023-06-29T16:02:44Z</dcterms:modified>
</cp:coreProperties>
</file>